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1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" y="4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7/7/2018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7/7/2018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97811" y="1059958"/>
            <a:ext cx="9851365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</a:rPr>
              <a:t>1.Sanctify</a:t>
            </a:r>
            <a:r>
              <a:rPr lang="en-US" sz="3200" dirty="0">
                <a:latin typeface="Times New Roman" panose="02020603050405020304" pitchFamily="18" charset="0"/>
              </a:rPr>
              <a:t/>
            </a:r>
            <a:br>
              <a:rPr lang="en-US" sz="3200" dirty="0">
                <a:latin typeface="Times New Roman" panose="02020603050405020304" pitchFamily="18" charset="0"/>
              </a:rPr>
            </a:br>
            <a:endParaRPr lang="en-US" sz="3200" dirty="0"/>
          </a:p>
          <a:p>
            <a:r>
              <a:rPr lang="en-US" sz="3200" dirty="0">
                <a:latin typeface="Times New Roman" panose="02020603050405020304" pitchFamily="18" charset="0"/>
              </a:rPr>
              <a:t> </a:t>
            </a:r>
            <a:r>
              <a:rPr lang="en-US" sz="3200" b="1" i="1" dirty="0" smtClean="0">
                <a:latin typeface="Times New Roman" panose="02020603050405020304" pitchFamily="18" charset="0"/>
              </a:rPr>
              <a:t>Nehemiah </a:t>
            </a:r>
            <a:r>
              <a:rPr lang="en-US" sz="3200" b="1" i="1" dirty="0">
                <a:latin typeface="Times New Roman" panose="02020603050405020304" pitchFamily="18" charset="0"/>
              </a:rPr>
              <a:t>2:19-20</a:t>
            </a:r>
            <a:r>
              <a:rPr lang="en-US" sz="3200" dirty="0">
                <a:latin typeface="Times New Roman" panose="02020603050405020304" pitchFamily="18" charset="0"/>
              </a:rPr>
              <a:t> (NIV) 19 But when </a:t>
            </a:r>
            <a:r>
              <a:rPr lang="en-US" sz="3200" dirty="0" err="1">
                <a:latin typeface="Times New Roman" panose="02020603050405020304" pitchFamily="18" charset="0"/>
              </a:rPr>
              <a:t>Sanballat</a:t>
            </a:r>
            <a:r>
              <a:rPr lang="en-US" sz="3200" dirty="0">
                <a:latin typeface="Times New Roman" panose="02020603050405020304" pitchFamily="18" charset="0"/>
              </a:rPr>
              <a:t>  the </a:t>
            </a:r>
            <a:r>
              <a:rPr lang="en-US" sz="3200" dirty="0" err="1">
                <a:latin typeface="Times New Roman" panose="02020603050405020304" pitchFamily="18" charset="0"/>
              </a:rPr>
              <a:t>Horonite</a:t>
            </a:r>
            <a:r>
              <a:rPr lang="en-US" sz="3200" dirty="0">
                <a:latin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</a:rPr>
              <a:t>Tobiah</a:t>
            </a:r>
            <a:r>
              <a:rPr lang="en-US" sz="3200" dirty="0">
                <a:latin typeface="Times New Roman" panose="02020603050405020304" pitchFamily="18" charset="0"/>
              </a:rPr>
              <a:t> the Ammonite  </a:t>
            </a:r>
            <a:r>
              <a:rPr lang="en-US" sz="3200" dirty="0" smtClean="0">
                <a:latin typeface="Times New Roman" panose="02020603050405020304" pitchFamily="18" charset="0"/>
              </a:rPr>
              <a:t>official </a:t>
            </a:r>
            <a:r>
              <a:rPr lang="en-US" sz="3200" dirty="0">
                <a:latin typeface="Times New Roman" panose="02020603050405020304" pitchFamily="18" charset="0"/>
              </a:rPr>
              <a:t>and </a:t>
            </a:r>
            <a:r>
              <a:rPr lang="en-US" sz="3200" dirty="0" err="1" smtClean="0">
                <a:latin typeface="Times New Roman" panose="02020603050405020304" pitchFamily="18" charset="0"/>
              </a:rPr>
              <a:t>eshem</a:t>
            </a:r>
            <a:r>
              <a:rPr lang="en-US" sz="3200" dirty="0">
                <a:latin typeface="Times New Roman" panose="02020603050405020304" pitchFamily="18" charset="0"/>
              </a:rPr>
              <a:t>  the Arab heard about it, they mocked and ridiculed </a:t>
            </a:r>
            <a:r>
              <a:rPr lang="en-US" sz="3200" dirty="0" smtClean="0">
                <a:latin typeface="Times New Roman" panose="02020603050405020304" pitchFamily="18" charset="0"/>
              </a:rPr>
              <a:t>us</a:t>
            </a:r>
            <a:r>
              <a:rPr lang="en-US" sz="3200" dirty="0">
                <a:latin typeface="Times New Roman" panose="02020603050405020304" pitchFamily="18" charset="0"/>
              </a:rPr>
              <a:t>.  “What is </a:t>
            </a:r>
            <a:r>
              <a:rPr lang="en-US" sz="3200" dirty="0" smtClean="0">
                <a:latin typeface="Times New Roman" panose="02020603050405020304" pitchFamily="18" charset="0"/>
              </a:rPr>
              <a:t>this </a:t>
            </a:r>
            <a:r>
              <a:rPr lang="en-US" sz="3200" dirty="0">
                <a:latin typeface="Times New Roman" panose="02020603050405020304" pitchFamily="18" charset="0"/>
              </a:rPr>
              <a:t>you are doing?” they asked. “Are you rebelling against the king?”</a:t>
            </a:r>
            <a:endParaRPr lang="en-US" sz="3200" dirty="0"/>
          </a:p>
          <a:p>
            <a:r>
              <a:rPr lang="en-US" sz="3200" dirty="0">
                <a:latin typeface="Times New Roman" panose="02020603050405020304" pitchFamily="18" charset="0"/>
              </a:rPr>
              <a:t>        </a:t>
            </a:r>
            <a:r>
              <a:rPr lang="en-US" sz="3200" b="1" i="1" dirty="0">
                <a:latin typeface="Times New Roman" panose="02020603050405020304" pitchFamily="18" charset="0"/>
              </a:rPr>
              <a:t>20</a:t>
            </a:r>
            <a:r>
              <a:rPr lang="en-US" sz="3200" dirty="0">
                <a:latin typeface="Times New Roman" panose="02020603050405020304" pitchFamily="18" charset="0"/>
              </a:rPr>
              <a:t> I answered them by saying, “The God of heaven will give us success. We his servants  </a:t>
            </a:r>
            <a:r>
              <a:rPr lang="en-US" sz="3200" dirty="0" smtClean="0">
                <a:latin typeface="Times New Roman" panose="02020603050405020304" pitchFamily="18" charset="0"/>
              </a:rPr>
              <a:t>will </a:t>
            </a:r>
            <a:r>
              <a:rPr lang="en-US" sz="3200" dirty="0">
                <a:latin typeface="Times New Roman" panose="02020603050405020304" pitchFamily="18" charset="0"/>
              </a:rPr>
              <a:t>start </a:t>
            </a:r>
            <a:r>
              <a:rPr lang="en-US" sz="3200" dirty="0" smtClean="0">
                <a:latin typeface="Times New Roman" panose="02020603050405020304" pitchFamily="18" charset="0"/>
              </a:rPr>
              <a:t>rebuilding</a:t>
            </a:r>
            <a:r>
              <a:rPr lang="en-US" sz="3200" dirty="0">
                <a:latin typeface="Times New Roman" panose="02020603050405020304" pitchFamily="18" charset="0"/>
              </a:rPr>
              <a:t>,  but as for you, you have no share  in Jerusalem or any claim or  </a:t>
            </a:r>
            <a:r>
              <a:rPr lang="en-US" sz="3200" dirty="0" smtClean="0">
                <a:latin typeface="Times New Roman" panose="02020603050405020304" pitchFamily="18" charset="0"/>
              </a:rPr>
              <a:t>historic </a:t>
            </a:r>
            <a:r>
              <a:rPr lang="en-US" sz="3200" dirty="0">
                <a:latin typeface="Times New Roman" panose="02020603050405020304" pitchFamily="18" charset="0"/>
              </a:rPr>
              <a:t>right to it.”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36818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73856" y="659300"/>
            <a:ext cx="740721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</a:rPr>
              <a:t>2.Anointed </a:t>
            </a:r>
            <a:endParaRPr lang="en-US" sz="3200" b="1" dirty="0" smtClean="0">
              <a:latin typeface="Times New Roman" panose="02020603050405020304" pitchFamily="18" charset="0"/>
            </a:endParaRPr>
          </a:p>
          <a:p>
            <a:endParaRPr lang="en-US" sz="3200" dirty="0"/>
          </a:p>
          <a:p>
            <a:r>
              <a:rPr lang="en-US" sz="3200" b="1" i="1" dirty="0" smtClean="0">
                <a:latin typeface="Times New Roman" panose="02020603050405020304" pitchFamily="18" charset="0"/>
              </a:rPr>
              <a:t>Luke </a:t>
            </a:r>
            <a:r>
              <a:rPr lang="en-US" sz="3200" b="1" i="1" dirty="0">
                <a:latin typeface="Times New Roman" panose="02020603050405020304" pitchFamily="18" charset="0"/>
              </a:rPr>
              <a:t>4:18-19 (NIV) 18</a:t>
            </a:r>
            <a:r>
              <a:rPr lang="en-US" sz="3200" dirty="0">
                <a:latin typeface="Times New Roman" panose="02020603050405020304" pitchFamily="18" charset="0"/>
              </a:rPr>
              <a:t> “The Spirit of the Lord is on me, because he has anointed </a:t>
            </a:r>
            <a:r>
              <a:rPr lang="en-US" sz="3200" dirty="0" smtClean="0">
                <a:latin typeface="Times New Roman" panose="02020603050405020304" pitchFamily="18" charset="0"/>
              </a:rPr>
              <a:t>me to </a:t>
            </a:r>
            <a:r>
              <a:rPr lang="en-US" sz="3200" dirty="0">
                <a:latin typeface="Times New Roman" panose="02020603050405020304" pitchFamily="18" charset="0"/>
              </a:rPr>
              <a:t>proclaim good news  to the poor. He has sent me to proclaim freedom for the </a:t>
            </a:r>
            <a:r>
              <a:rPr lang="en-US" sz="3200" dirty="0" smtClean="0">
                <a:latin typeface="Times New Roman" panose="02020603050405020304" pitchFamily="18" charset="0"/>
              </a:rPr>
              <a:t>prisoners and </a:t>
            </a:r>
            <a:r>
              <a:rPr lang="en-US" sz="3200" dirty="0">
                <a:latin typeface="Times New Roman" panose="02020603050405020304" pitchFamily="18" charset="0"/>
              </a:rPr>
              <a:t>recovery of sight for the blind, to set the oppressed free, </a:t>
            </a:r>
            <a:r>
              <a:rPr lang="en-US" sz="3200" b="1" i="1" dirty="0">
                <a:latin typeface="Times New Roman" panose="02020603050405020304" pitchFamily="18" charset="0"/>
              </a:rPr>
              <a:t>19</a:t>
            </a:r>
            <a:r>
              <a:rPr lang="en-US" sz="3200" dirty="0">
                <a:latin typeface="Times New Roman" panose="02020603050405020304" pitchFamily="18" charset="0"/>
              </a:rPr>
              <a:t> to proclaim the year of  </a:t>
            </a:r>
            <a:r>
              <a:rPr lang="en-US" sz="3200" dirty="0" smtClean="0">
                <a:latin typeface="Times New Roman" panose="02020603050405020304" pitchFamily="18" charset="0"/>
              </a:rPr>
              <a:t>the </a:t>
            </a:r>
            <a:r>
              <a:rPr lang="en-US" sz="3200" dirty="0">
                <a:latin typeface="Times New Roman" panose="02020603050405020304" pitchFamily="18" charset="0"/>
              </a:rPr>
              <a:t>Lord’s favor.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51685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70007" y="296991"/>
            <a:ext cx="806857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</a:rPr>
              <a:t>3.Appointed</a:t>
            </a:r>
          </a:p>
          <a:p>
            <a:endParaRPr lang="en-US" sz="3200" dirty="0"/>
          </a:p>
          <a:p>
            <a:r>
              <a:rPr lang="en-US" sz="3200" b="1" i="1" dirty="0" smtClean="0">
                <a:latin typeface="Times New Roman" panose="02020603050405020304" pitchFamily="18" charset="0"/>
              </a:rPr>
              <a:t>Exodus </a:t>
            </a:r>
            <a:r>
              <a:rPr lang="en-US" sz="3200" b="1" i="1" dirty="0">
                <a:latin typeface="Times New Roman" panose="02020603050405020304" pitchFamily="18" charset="0"/>
              </a:rPr>
              <a:t>19:5-6 (NIV) 5</a:t>
            </a:r>
            <a:r>
              <a:rPr lang="en-US" sz="3200" dirty="0">
                <a:latin typeface="Times New Roman" panose="02020603050405020304" pitchFamily="18" charset="0"/>
              </a:rPr>
              <a:t> Now if you obey me fully  and keep my </a:t>
            </a:r>
            <a:r>
              <a:rPr lang="en-US" sz="3200" dirty="0" smtClean="0">
                <a:latin typeface="Times New Roman" panose="02020603050405020304" pitchFamily="18" charset="0"/>
              </a:rPr>
              <a:t>covenant</a:t>
            </a:r>
            <a:r>
              <a:rPr lang="en-US" sz="3200" dirty="0">
                <a:latin typeface="Times New Roman" panose="02020603050405020304" pitchFamily="18" charset="0"/>
              </a:rPr>
              <a:t>,  then out of all  </a:t>
            </a:r>
            <a:r>
              <a:rPr lang="en-US" sz="3200" dirty="0" smtClean="0">
                <a:latin typeface="Times New Roman" panose="02020603050405020304" pitchFamily="18" charset="0"/>
              </a:rPr>
              <a:t>nations </a:t>
            </a:r>
            <a:r>
              <a:rPr lang="en-US" sz="3200" dirty="0">
                <a:latin typeface="Times New Roman" panose="02020603050405020304" pitchFamily="18" charset="0"/>
              </a:rPr>
              <a:t>you will be my treasured possession.  Although the whole earth  is mine,  </a:t>
            </a:r>
            <a:r>
              <a:rPr lang="en-US" sz="3200" b="1" i="1" dirty="0">
                <a:latin typeface="Times New Roman" panose="02020603050405020304" pitchFamily="18" charset="0"/>
              </a:rPr>
              <a:t>6</a:t>
            </a:r>
            <a:r>
              <a:rPr lang="en-US" sz="3200" dirty="0">
                <a:latin typeface="Times New Roman" panose="02020603050405020304" pitchFamily="18" charset="0"/>
              </a:rPr>
              <a:t> you </a:t>
            </a:r>
            <a:r>
              <a:rPr lang="en-US" sz="3200" dirty="0" smtClean="0">
                <a:latin typeface="Times New Roman" panose="02020603050405020304" pitchFamily="18" charset="0"/>
              </a:rPr>
              <a:t>will </a:t>
            </a:r>
            <a:r>
              <a:rPr lang="en-US" sz="3200" dirty="0">
                <a:latin typeface="Times New Roman" panose="02020603050405020304" pitchFamily="18" charset="0"/>
              </a:rPr>
              <a:t>be for me a kingdom of priests and a holy nation.’  These are the words you are </a:t>
            </a:r>
            <a:r>
              <a:rPr lang="en-US" sz="3200" dirty="0" smtClean="0">
                <a:latin typeface="Times New Roman" panose="02020603050405020304" pitchFamily="18" charset="0"/>
              </a:rPr>
              <a:t>to</a:t>
            </a:r>
            <a:r>
              <a:rPr lang="en-US" sz="3200" dirty="0">
                <a:latin typeface="Times New Roman" panose="02020603050405020304" pitchFamily="18" charset="0"/>
              </a:rPr>
              <a:t> speak to the Israelites.”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83155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48287" y="163288"/>
            <a:ext cx="967883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</a:rPr>
              <a:t>4.Blessed</a:t>
            </a:r>
          </a:p>
          <a:p>
            <a:endParaRPr lang="en-US" sz="3200" dirty="0"/>
          </a:p>
          <a:p>
            <a:r>
              <a:rPr lang="en-US" sz="3200" b="1" i="1" dirty="0" smtClean="0">
                <a:latin typeface="Times New Roman" panose="02020603050405020304" pitchFamily="18" charset="0"/>
              </a:rPr>
              <a:t>Ephesians </a:t>
            </a:r>
            <a:r>
              <a:rPr lang="en-US" sz="3200" b="1" i="1" dirty="0">
                <a:latin typeface="Times New Roman" panose="02020603050405020304" pitchFamily="18" charset="0"/>
              </a:rPr>
              <a:t>1:3-6 (NIV) 3</a:t>
            </a:r>
            <a:r>
              <a:rPr lang="en-US" sz="3200" dirty="0">
                <a:latin typeface="Times New Roman" panose="02020603050405020304" pitchFamily="18" charset="0"/>
              </a:rPr>
              <a:t> Praise be to the God and Father of our Lord Jesus Christ,  who </a:t>
            </a:r>
            <a:r>
              <a:rPr lang="en-US" sz="3200" dirty="0" smtClean="0">
                <a:latin typeface="Times New Roman" panose="02020603050405020304" pitchFamily="18" charset="0"/>
              </a:rPr>
              <a:t>has </a:t>
            </a:r>
            <a:r>
              <a:rPr lang="en-US" sz="3200" dirty="0">
                <a:latin typeface="Times New Roman" panose="02020603050405020304" pitchFamily="18" charset="0"/>
              </a:rPr>
              <a:t>blessed us in the heavenly realms  with every spiritual blessing in Christ.  </a:t>
            </a:r>
            <a:r>
              <a:rPr lang="en-US" sz="3200" b="1" i="1" dirty="0">
                <a:latin typeface="Times New Roman" panose="02020603050405020304" pitchFamily="18" charset="0"/>
              </a:rPr>
              <a:t>4</a:t>
            </a:r>
            <a:r>
              <a:rPr lang="en-US" sz="3200" dirty="0">
                <a:latin typeface="Times New Roman" panose="02020603050405020304" pitchFamily="18" charset="0"/>
              </a:rPr>
              <a:t> For </a:t>
            </a:r>
            <a:r>
              <a:rPr lang="en-US" sz="3200" dirty="0" smtClean="0">
                <a:latin typeface="Times New Roman" panose="02020603050405020304" pitchFamily="18" charset="0"/>
              </a:rPr>
              <a:t>he chose </a:t>
            </a:r>
            <a:r>
              <a:rPr lang="en-US" sz="3200" dirty="0">
                <a:latin typeface="Times New Roman" panose="02020603050405020304" pitchFamily="18" charset="0"/>
              </a:rPr>
              <a:t>us  in him before the creation of the world  to be holy and blameless  in his sight. </a:t>
            </a:r>
            <a:r>
              <a:rPr lang="en-US" sz="3200" dirty="0" smtClean="0">
                <a:latin typeface="Times New Roman" panose="02020603050405020304" pitchFamily="18" charset="0"/>
              </a:rPr>
              <a:t>In </a:t>
            </a:r>
            <a:r>
              <a:rPr lang="en-US" sz="3200" dirty="0">
                <a:latin typeface="Times New Roman" panose="02020603050405020304" pitchFamily="18" charset="0"/>
              </a:rPr>
              <a:t>love   </a:t>
            </a:r>
            <a:r>
              <a:rPr lang="en-US" sz="3200" b="1" i="1" dirty="0">
                <a:latin typeface="Times New Roman" panose="02020603050405020304" pitchFamily="18" charset="0"/>
              </a:rPr>
              <a:t>5</a:t>
            </a:r>
            <a:r>
              <a:rPr lang="en-US" sz="3200" dirty="0">
                <a:latin typeface="Times New Roman" panose="02020603050405020304" pitchFamily="18" charset="0"/>
              </a:rPr>
              <a:t> he predestined  us for adoption to sonship  through Jesus Christ, </a:t>
            </a:r>
            <a:r>
              <a:rPr lang="en-US" sz="3200" dirty="0" smtClean="0">
                <a:latin typeface="Times New Roman" panose="02020603050405020304" pitchFamily="18" charset="0"/>
              </a:rPr>
              <a:t>in </a:t>
            </a:r>
            <a:r>
              <a:rPr lang="en-US" sz="3200" dirty="0" err="1" smtClean="0">
                <a:latin typeface="Times New Roman" panose="02020603050405020304" pitchFamily="18" charset="0"/>
              </a:rPr>
              <a:t>ordance</a:t>
            </a:r>
            <a:r>
              <a:rPr lang="en-US" sz="3200" dirty="0" smtClean="0">
                <a:latin typeface="Times New Roman" panose="02020603050405020304" pitchFamily="18" charset="0"/>
              </a:rPr>
              <a:t> with </a:t>
            </a:r>
            <a:r>
              <a:rPr lang="en-US" sz="3200" dirty="0">
                <a:latin typeface="Times New Roman" panose="02020603050405020304" pitchFamily="18" charset="0"/>
              </a:rPr>
              <a:t>his pleasure  and will—  </a:t>
            </a:r>
            <a:r>
              <a:rPr lang="en-US" sz="3200" b="1" i="1" dirty="0">
                <a:latin typeface="Times New Roman" panose="02020603050405020304" pitchFamily="18" charset="0"/>
              </a:rPr>
              <a:t>6</a:t>
            </a:r>
            <a:r>
              <a:rPr lang="en-US" sz="3200" dirty="0">
                <a:latin typeface="Times New Roman" panose="02020603050405020304" pitchFamily="18" charset="0"/>
              </a:rPr>
              <a:t> to the praise of his glorious grace,  which he has freely </a:t>
            </a:r>
            <a:r>
              <a:rPr lang="en-US" sz="3200" dirty="0" smtClean="0">
                <a:latin typeface="Times New Roman" panose="02020603050405020304" pitchFamily="18" charset="0"/>
              </a:rPr>
              <a:t>given </a:t>
            </a:r>
            <a:r>
              <a:rPr lang="en-US" sz="3200" dirty="0">
                <a:latin typeface="Times New Roman" panose="02020603050405020304" pitchFamily="18" charset="0"/>
              </a:rPr>
              <a:t>us in the One he loves.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35295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37449" y="546188"/>
            <a:ext cx="6096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</a:rPr>
              <a:t>5.Kept</a:t>
            </a:r>
          </a:p>
          <a:p>
            <a:endParaRPr lang="en-US" sz="3200" dirty="0"/>
          </a:p>
          <a:p>
            <a:r>
              <a:rPr lang="en-US" sz="3200" b="1" i="1" dirty="0" smtClean="0">
                <a:latin typeface="Times New Roman" panose="02020603050405020304" pitchFamily="18" charset="0"/>
              </a:rPr>
              <a:t>Matthew </a:t>
            </a:r>
            <a:r>
              <a:rPr lang="en-US" sz="3200" b="1" i="1" dirty="0">
                <a:latin typeface="Times New Roman" panose="02020603050405020304" pitchFamily="18" charset="0"/>
              </a:rPr>
              <a:t>6:13 (NIV 1984) 13</a:t>
            </a:r>
            <a:r>
              <a:rPr lang="en-US" sz="3200" dirty="0">
                <a:latin typeface="Times New Roman" panose="02020603050405020304" pitchFamily="18" charset="0"/>
              </a:rPr>
              <a:t> And lead us not into temptation, but deliver us from the </a:t>
            </a:r>
            <a:r>
              <a:rPr lang="en-US" sz="3200" dirty="0" smtClean="0">
                <a:latin typeface="Times New Roman" panose="02020603050405020304" pitchFamily="18" charset="0"/>
              </a:rPr>
              <a:t>evil </a:t>
            </a:r>
            <a:r>
              <a:rPr lang="en-US" sz="3200" dirty="0">
                <a:latin typeface="Times New Roman" panose="02020603050405020304" pitchFamily="18" charset="0"/>
              </a:rPr>
              <a:t>one.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54682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1539" y="110099"/>
            <a:ext cx="11720423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</a:rPr>
              <a:t>6.Divine</a:t>
            </a:r>
          </a:p>
          <a:p>
            <a:endParaRPr lang="en-US" sz="3200" dirty="0"/>
          </a:p>
          <a:p>
            <a:r>
              <a:rPr lang="en-US" dirty="0">
                <a:latin typeface="Times New Roman" panose="02020603050405020304" pitchFamily="18" charset="0"/>
              </a:rPr>
              <a:t>      </a:t>
            </a:r>
            <a:r>
              <a:rPr lang="en-US" b="1" i="1" dirty="0">
                <a:latin typeface="Times New Roman" panose="02020603050405020304" pitchFamily="18" charset="0"/>
              </a:rPr>
              <a:t>  </a:t>
            </a:r>
            <a:r>
              <a:rPr lang="en-US" sz="3200" b="1" i="1" dirty="0">
                <a:latin typeface="Times New Roman" panose="02020603050405020304" pitchFamily="18" charset="0"/>
              </a:rPr>
              <a:t>Matthew 16:15-19 (NIV) 15</a:t>
            </a:r>
            <a:r>
              <a:rPr lang="en-US" sz="3200" dirty="0">
                <a:latin typeface="Times New Roman" panose="02020603050405020304" pitchFamily="18" charset="0"/>
              </a:rPr>
              <a:t> “But what about you?” he asked. “Who do you say I am</a:t>
            </a:r>
            <a:r>
              <a:rPr lang="en-US" sz="3200" dirty="0" smtClean="0">
                <a:latin typeface="Times New Roman" panose="02020603050405020304" pitchFamily="18" charset="0"/>
              </a:rPr>
              <a:t>?” </a:t>
            </a:r>
            <a:r>
              <a:rPr lang="en-US" sz="3200" b="1" i="1" dirty="0" smtClean="0">
                <a:latin typeface="Times New Roman" panose="02020603050405020304" pitchFamily="18" charset="0"/>
              </a:rPr>
              <a:t>16</a:t>
            </a:r>
            <a:r>
              <a:rPr lang="en-US" sz="3200" dirty="0" smtClean="0">
                <a:latin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</a:rPr>
              <a:t>Simon Peter answered, “You are the Messiah, the Son of the living God</a:t>
            </a:r>
            <a:r>
              <a:rPr lang="en-US" sz="3200" dirty="0" smtClean="0">
                <a:latin typeface="Times New Roman" panose="02020603050405020304" pitchFamily="18" charset="0"/>
              </a:rPr>
              <a:t>.” 1</a:t>
            </a:r>
            <a:r>
              <a:rPr lang="en-US" sz="3200" b="1" i="1" dirty="0" smtClean="0">
                <a:latin typeface="Times New Roman" panose="02020603050405020304" pitchFamily="18" charset="0"/>
              </a:rPr>
              <a:t>7</a:t>
            </a:r>
            <a:r>
              <a:rPr lang="en-US" sz="3200" dirty="0" smtClean="0">
                <a:latin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</a:rPr>
              <a:t>Jesus replied, “Blessed are you, Simon son of Jonah, for this was not revealed to you </a:t>
            </a:r>
            <a:r>
              <a:rPr lang="en-US" sz="3200" dirty="0" smtClean="0">
                <a:latin typeface="Times New Roman" panose="02020603050405020304" pitchFamily="18" charset="0"/>
              </a:rPr>
              <a:t>by </a:t>
            </a:r>
            <a:r>
              <a:rPr lang="en-US" sz="3200" dirty="0">
                <a:latin typeface="Times New Roman" panose="02020603050405020304" pitchFamily="18" charset="0"/>
              </a:rPr>
              <a:t>flesh and blood,  but by my Father in heaven.   </a:t>
            </a:r>
            <a:r>
              <a:rPr lang="en-US" sz="3200" b="1" i="1" dirty="0">
                <a:latin typeface="Times New Roman" panose="02020603050405020304" pitchFamily="18" charset="0"/>
              </a:rPr>
              <a:t>18</a:t>
            </a:r>
            <a:r>
              <a:rPr lang="en-US" sz="3200" dirty="0">
                <a:latin typeface="Times New Roman" panose="02020603050405020304" pitchFamily="18" charset="0"/>
              </a:rPr>
              <a:t> And I tell you that you </a:t>
            </a:r>
            <a:r>
              <a:rPr lang="en-US" sz="3200" dirty="0" smtClean="0">
                <a:latin typeface="Times New Roman" panose="02020603050405020304" pitchFamily="18" charset="0"/>
              </a:rPr>
              <a:t>are Peter</a:t>
            </a:r>
            <a:r>
              <a:rPr lang="en-US" sz="3200" dirty="0">
                <a:latin typeface="Times New Roman" panose="02020603050405020304" pitchFamily="18" charset="0"/>
              </a:rPr>
              <a:t>,  and on this rock I will build my church,  and the gates of Hades will not overcome </a:t>
            </a:r>
            <a:r>
              <a:rPr lang="en-US" sz="3200" dirty="0" smtClean="0">
                <a:latin typeface="Times New Roman" panose="02020603050405020304" pitchFamily="18" charset="0"/>
              </a:rPr>
              <a:t>it</a:t>
            </a:r>
            <a:r>
              <a:rPr lang="en-US" sz="3200" dirty="0">
                <a:latin typeface="Times New Roman" panose="02020603050405020304" pitchFamily="18" charset="0"/>
              </a:rPr>
              <a:t>. </a:t>
            </a:r>
            <a:r>
              <a:rPr lang="en-US" sz="3200" b="1" i="1" dirty="0">
                <a:latin typeface="Times New Roman" panose="02020603050405020304" pitchFamily="18" charset="0"/>
              </a:rPr>
              <a:t>19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</a:rPr>
              <a:t> I </a:t>
            </a:r>
            <a:r>
              <a:rPr lang="en-US" sz="3200" dirty="0">
                <a:latin typeface="Times New Roman" panose="02020603050405020304" pitchFamily="18" charset="0"/>
              </a:rPr>
              <a:t>will give you the keys  of the kingdom of heaven; whatever you bind on earth </a:t>
            </a:r>
            <a:r>
              <a:rPr lang="en-US" sz="3200" dirty="0" smtClean="0">
                <a:latin typeface="Times New Roman" panose="02020603050405020304" pitchFamily="18" charset="0"/>
              </a:rPr>
              <a:t>will </a:t>
            </a:r>
            <a:r>
              <a:rPr lang="en-US" sz="3200" dirty="0">
                <a:latin typeface="Times New Roman" panose="02020603050405020304" pitchFamily="18" charset="0"/>
              </a:rPr>
              <a:t>be bound in heaven, and whatever you loose on earth will be loosed in heaven.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27587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43819" y="752745"/>
            <a:ext cx="72059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</a:rPr>
              <a:t>7.Supernatural</a:t>
            </a:r>
          </a:p>
          <a:p>
            <a:endParaRPr lang="en-US" sz="3200" dirty="0"/>
          </a:p>
          <a:p>
            <a:r>
              <a:rPr lang="en-US" sz="3200" b="1" i="1" dirty="0" smtClean="0">
                <a:latin typeface="Times New Roman" panose="02020603050405020304" pitchFamily="18" charset="0"/>
              </a:rPr>
              <a:t>Luke </a:t>
            </a:r>
            <a:r>
              <a:rPr lang="en-US" sz="3200" b="1" i="1" dirty="0">
                <a:latin typeface="Times New Roman" panose="02020603050405020304" pitchFamily="18" charset="0"/>
              </a:rPr>
              <a:t>1:37-38 (NIV) 37</a:t>
            </a:r>
            <a:r>
              <a:rPr lang="en-US" sz="3200" i="1" dirty="0">
                <a:latin typeface="Times New Roman" panose="02020603050405020304" pitchFamily="18" charset="0"/>
              </a:rPr>
              <a:t> For no word from God will ever fail.” </a:t>
            </a:r>
            <a:r>
              <a:rPr lang="en-US" sz="3200" b="1" dirty="0">
                <a:latin typeface="Times New Roman" panose="02020603050405020304" pitchFamily="18" charset="0"/>
              </a:rPr>
              <a:t>38</a:t>
            </a:r>
            <a:r>
              <a:rPr lang="en-US" sz="3200" dirty="0">
                <a:latin typeface="Times New Roman" panose="02020603050405020304" pitchFamily="18" charset="0"/>
              </a:rPr>
              <a:t> “I am the Lord’s servant,” Mary answered. “May your word to me be fulfilled.” Then the angel left her.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441980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6476F"/>
      </a:dk2>
      <a:lt2>
        <a:srgbClr val="EBEBEB"/>
      </a:lt2>
      <a:accent1>
        <a:srgbClr val="E5B458"/>
      </a:accent1>
      <a:accent2>
        <a:srgbClr val="F77754"/>
      </a:accent2>
      <a:accent3>
        <a:srgbClr val="D8507E"/>
      </a:accent3>
      <a:accent4>
        <a:srgbClr val="BC70EE"/>
      </a:accent4>
      <a:accent5>
        <a:srgbClr val="3CA2E2"/>
      </a:accent5>
      <a:accent6>
        <a:srgbClr val="91BF77"/>
      </a:accent6>
      <a:hlink>
        <a:srgbClr val="71DDAB"/>
      </a:hlink>
      <a:folHlink>
        <a:srgbClr val="A6E4C7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B36E0D05-787B-4C61-8268-2D6C1FBEDA3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22</TotalTime>
  <Words>67</Words>
  <Application>Microsoft Office PowerPoint</Application>
  <PresentationFormat>Widescreen</PresentationFormat>
  <Paragraphs>21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Celestial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Kyles</dc:creator>
  <cp:lastModifiedBy>Joseph Kyles</cp:lastModifiedBy>
  <cp:revision>3</cp:revision>
  <dcterms:created xsi:type="dcterms:W3CDTF">2018-07-08T02:42:26Z</dcterms:created>
  <dcterms:modified xsi:type="dcterms:W3CDTF">2018-07-08T03:05:12Z</dcterms:modified>
</cp:coreProperties>
</file>